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66FF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4660"/>
  </p:normalViewPr>
  <p:slideViewPr>
    <p:cSldViewPr>
      <p:cViewPr>
        <p:scale>
          <a:sx n="100" d="100"/>
          <a:sy n="100" d="100"/>
        </p:scale>
        <p:origin x="-504" y="-22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____1.xlsx"/><Relationship Id="rId1" Type="http://schemas.openxmlformats.org/officeDocument/2006/relationships/image" Target="../media/image5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 sz="2400">
                <a:latin typeface="궁서" pitchFamily="18" charset="-127"/>
                <a:ea typeface="궁서" pitchFamily="18" charset="-127"/>
              </a:defRPr>
            </a:pPr>
            <a:r>
              <a:rPr lang="ko-KR" altLang="en-US" sz="2400" b="1" i="0" baseline="0" dirty="0" smtClean="0">
                <a:effectLst/>
              </a:rPr>
              <a:t>업종별 종사자수 추이</a:t>
            </a:r>
            <a:endParaRPr lang="ko-KR" altLang="ko-KR" sz="2400" dirty="0">
              <a:effectLst/>
            </a:endParaRPr>
          </a:p>
        </c:rich>
      </c:tx>
      <c:layout/>
      <c:spPr>
        <a:solidFill>
          <a:schemeClr val="bg1"/>
        </a:solidFill>
        <a:ln>
          <a:solidFill>
            <a:schemeClr val="tx1">
              <a:tint val="75000"/>
              <a:shade val="95000"/>
              <a:satMod val="105000"/>
            </a:schemeClr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경공업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</a:ln>
          </c:spPr>
          <c:cat>
            <c:strRef>
              <c:f>Sheet1!$B$1:$E$1</c:f>
              <c:strCache>
                <c:ptCount val="4"/>
                <c:pt idx="0">
                  <c:v>1980년</c:v>
                </c:pt>
                <c:pt idx="1">
                  <c:v>1990년</c:v>
                </c:pt>
                <c:pt idx="2">
                  <c:v>2000년</c:v>
                </c:pt>
                <c:pt idx="3">
                  <c:v>2010년</c:v>
                </c:pt>
              </c:strCache>
            </c:strRef>
          </c:cat>
          <c:val>
            <c:numRef>
              <c:f>Sheet1!$B$2:$E$2</c:f>
              <c:numCache>
                <c:formatCode>0.0%</c:formatCode>
                <c:ptCount val="4"/>
                <c:pt idx="0">
                  <c:v>0.55700000000000005</c:v>
                </c:pt>
                <c:pt idx="1">
                  <c:v>0.47700000000000015</c:v>
                </c:pt>
                <c:pt idx="2">
                  <c:v>0.39200000000000024</c:v>
                </c:pt>
                <c:pt idx="3">
                  <c:v>0.33000000000000024</c:v>
                </c:pt>
              </c:numCache>
            </c:numRef>
          </c:val>
        </c:ser>
        <c:axId val="125356288"/>
        <c:axId val="127205376"/>
      </c:barChart>
      <c:lineChart>
        <c:grouping val="standard"/>
        <c:ser>
          <c:idx val="1"/>
          <c:order val="1"/>
          <c:tx>
            <c:strRef>
              <c:f>Sheet1!$A$3</c:f>
              <c:strCache>
                <c:ptCount val="1"/>
                <c:pt idx="0">
                  <c:v>중공업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1980년</c:v>
                </c:pt>
                <c:pt idx="1">
                  <c:v>1990년</c:v>
                </c:pt>
                <c:pt idx="2">
                  <c:v>2000년</c:v>
                </c:pt>
                <c:pt idx="3">
                  <c:v>2010년</c:v>
                </c:pt>
              </c:strCache>
            </c:strRef>
          </c:cat>
          <c:val>
            <c:numRef>
              <c:f>Sheet1!$B$3:$E$3</c:f>
              <c:numCache>
                <c:formatCode>0.0%</c:formatCode>
                <c:ptCount val="4"/>
                <c:pt idx="0">
                  <c:v>0.44300000000000017</c:v>
                </c:pt>
                <c:pt idx="1">
                  <c:v>0.52300000000000002</c:v>
                </c:pt>
                <c:pt idx="2">
                  <c:v>0.60800000000000032</c:v>
                </c:pt>
                <c:pt idx="3">
                  <c:v>0.67000000000000048</c:v>
                </c:pt>
              </c:numCache>
            </c:numRef>
          </c:val>
        </c:ser>
        <c:marker val="1"/>
        <c:axId val="127208448"/>
        <c:axId val="127206912"/>
      </c:lineChart>
      <c:catAx>
        <c:axId val="125356288"/>
        <c:scaling>
          <c:orientation val="minMax"/>
        </c:scaling>
        <c:axPos val="b"/>
        <c:majorTickMark val="none"/>
        <c:tickLblPos val="nextTo"/>
        <c:crossAx val="127205376"/>
        <c:crosses val="autoZero"/>
        <c:auto val="1"/>
        <c:lblAlgn val="ctr"/>
        <c:lblOffset val="100"/>
      </c:catAx>
      <c:valAx>
        <c:axId val="127205376"/>
        <c:scaling>
          <c:orientation val="minMax"/>
        </c:scaling>
        <c:axPos val="l"/>
        <c:majorGridlines>
          <c:spPr>
            <a:ln>
              <a:prstDash val="dash"/>
            </a:ln>
          </c:spPr>
        </c:majorGridlines>
        <c:numFmt formatCode="0.0%" sourceLinked="1"/>
        <c:tickLblPos val="nextTo"/>
        <c:crossAx val="125356288"/>
        <c:crosses val="autoZero"/>
        <c:crossBetween val="between"/>
      </c:valAx>
      <c:valAx>
        <c:axId val="127206912"/>
        <c:scaling>
          <c:orientation val="minMax"/>
        </c:scaling>
        <c:axPos val="r"/>
        <c:numFmt formatCode="0.0%" sourceLinked="0"/>
        <c:tickLblPos val="nextTo"/>
        <c:crossAx val="127208448"/>
        <c:crosses val="max"/>
        <c:crossBetween val="between"/>
      </c:valAx>
      <c:catAx>
        <c:axId val="127208448"/>
        <c:scaling>
          <c:orientation val="minMax"/>
        </c:scaling>
        <c:delete val="1"/>
        <c:axPos val="b"/>
        <c:tickLblPos val="none"/>
        <c:crossAx val="127206912"/>
        <c:crosses val="autoZero"/>
        <c:auto val="1"/>
        <c:lblAlgn val="ctr"/>
        <c:lblOffset val="100"/>
      </c:catAx>
      <c:dTable>
        <c:showHorzBorder val="1"/>
        <c:showVertBorder val="1"/>
        <c:showOutline val="1"/>
        <c:showKeys val="1"/>
      </c:dTable>
      <c:spPr>
        <a:solidFill>
          <a:schemeClr val="bg1"/>
        </a:solidFill>
        <a:ln>
          <a:solidFill>
            <a:schemeClr val="accent1"/>
          </a:solidFill>
        </a:ln>
      </c:spPr>
    </c:plotArea>
    <c:plotVisOnly val="1"/>
    <c:dispBlanksAs val="gap"/>
  </c:chart>
  <c:spPr>
    <a:solidFill>
      <a:srgbClr val="FFFF00"/>
    </a:solidFill>
    <a:ln>
      <a:solidFill>
        <a:schemeClr val="tx1">
          <a:tint val="75000"/>
          <a:shade val="95000"/>
          <a:satMod val="105000"/>
        </a:scheme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600">
          <a:latin typeface="굴림" pitchFamily="50" charset="-127"/>
          <a:ea typeface="굴림" pitchFamily="50" charset="-127"/>
        </a:defRPr>
      </a:pPr>
      <a:endParaRPr lang="ko-KR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D40474-46E6-4D26-9D63-976B09773485}" type="doc">
      <dgm:prSet loTypeId="urn:microsoft.com/office/officeart/2005/8/layout/target3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2B9AF237-CBB4-4AC3-959F-7C87E60F8C51}">
      <dgm:prSet phldrT="[텍스트]" custT="1"/>
      <dgm:spPr/>
      <dgm:t>
        <a:bodyPr/>
        <a:lstStyle/>
        <a:p>
          <a:pPr latinLnBrk="1"/>
          <a:r>
            <a:rPr lang="ko-KR" altLang="en-US" sz="1800" dirty="0" smtClean="0">
              <a:latin typeface="굴림" pitchFamily="50" charset="-127"/>
              <a:ea typeface="굴림" pitchFamily="50" charset="-127"/>
            </a:rPr>
            <a:t>조립형</a:t>
          </a:r>
          <a:endParaRPr lang="ko-KR" altLang="en-US" sz="1800" dirty="0">
            <a:latin typeface="굴림" pitchFamily="50" charset="-127"/>
            <a:ea typeface="굴림" pitchFamily="50" charset="-127"/>
          </a:endParaRPr>
        </a:p>
      </dgm:t>
    </dgm:pt>
    <dgm:pt modelId="{53A7AC06-DEE1-45D0-BD38-4BF8F96B70C0}" type="parTrans" cxnId="{8773596A-EA19-4F96-97F5-B7D9A8BEC149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C925991D-91CC-43EF-B741-5A2A16E9CA31}" type="sibTrans" cxnId="{8773596A-EA19-4F96-97F5-B7D9A8BEC149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1C748FC0-3CA0-4BBE-8CD4-9F900CEE2050}">
      <dgm:prSet phldrT="[텍스트]" custT="1"/>
      <dgm:spPr/>
      <dgm:t>
        <a:bodyPr/>
        <a:lstStyle/>
        <a:p>
          <a:pPr latinLnBrk="1"/>
          <a:r>
            <a:rPr lang="ko-KR" altLang="en-US" sz="1800" dirty="0" smtClean="0">
              <a:latin typeface="굴림" pitchFamily="50" charset="-127"/>
              <a:ea typeface="굴림" pitchFamily="50" charset="-127"/>
            </a:rPr>
            <a:t>자립형</a:t>
          </a:r>
          <a:endParaRPr lang="ko-KR" altLang="en-US" sz="1800" dirty="0">
            <a:latin typeface="굴림" pitchFamily="50" charset="-127"/>
            <a:ea typeface="굴림" pitchFamily="50" charset="-127"/>
          </a:endParaRPr>
        </a:p>
      </dgm:t>
    </dgm:pt>
    <dgm:pt modelId="{96B4E55A-6DC2-45DF-B091-5ADA5640AD7A}" type="parTrans" cxnId="{E6BFCC78-60B7-40B9-965E-E778752759B8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6029C5E8-F988-4B82-8EB1-86D104005DFE}" type="sibTrans" cxnId="{E6BFCC78-60B7-40B9-965E-E778752759B8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3B36998D-EC2C-406E-B85B-1024F6D0430D}">
      <dgm:prSet phldrT="[텍스트]" custT="1"/>
      <dgm:spPr/>
      <dgm:t>
        <a:bodyPr/>
        <a:lstStyle/>
        <a:p>
          <a:pPr latinLnBrk="1"/>
          <a:r>
            <a:rPr lang="ko-KR" altLang="en-US" sz="1800" dirty="0" smtClean="0">
              <a:latin typeface="굴림" pitchFamily="50" charset="-127"/>
              <a:ea typeface="굴림" pitchFamily="50" charset="-127"/>
            </a:rPr>
            <a:t>개발형</a:t>
          </a:r>
          <a:endParaRPr lang="ko-KR" altLang="en-US" sz="1800" dirty="0">
            <a:latin typeface="굴림" pitchFamily="50" charset="-127"/>
            <a:ea typeface="굴림" pitchFamily="50" charset="-127"/>
          </a:endParaRPr>
        </a:p>
      </dgm:t>
    </dgm:pt>
    <dgm:pt modelId="{689AD914-C249-4BBE-8469-F2A3992D6EFE}" type="sibTrans" cxnId="{045066E8-DFAA-4E66-9B73-E91E7DD83AEF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23300561-304C-455D-9CF0-9065E09CA60C}" type="parTrans" cxnId="{045066E8-DFAA-4E66-9B73-E91E7DD83AEF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E5C347F8-186D-4345-B498-AB1F2CB8C923}">
      <dgm:prSet phldrT="[텍스트]" custT="1"/>
      <dgm:spPr/>
      <dgm:t>
        <a:bodyPr/>
        <a:lstStyle/>
        <a:p>
          <a:pPr latinLnBrk="1"/>
          <a:r>
            <a:rPr lang="ko-KR" altLang="en-US" sz="1800" dirty="0" smtClean="0">
              <a:latin typeface="굴림" pitchFamily="50" charset="-127"/>
              <a:ea typeface="굴림" pitchFamily="50" charset="-127"/>
            </a:rPr>
            <a:t>종속형</a:t>
          </a:r>
          <a:endParaRPr lang="ko-KR" altLang="en-US" sz="1800" dirty="0">
            <a:latin typeface="굴림" pitchFamily="50" charset="-127"/>
            <a:ea typeface="굴림" pitchFamily="50" charset="-127"/>
          </a:endParaRPr>
        </a:p>
      </dgm:t>
    </dgm:pt>
    <dgm:pt modelId="{BC330367-98C0-4871-AC72-313E8C9A8460}" type="parTrans" cxnId="{ECA0BDAB-AD91-4EB9-B3F1-1856AD96A244}">
      <dgm:prSet/>
      <dgm:spPr/>
      <dgm:t>
        <a:bodyPr/>
        <a:lstStyle/>
        <a:p>
          <a:pPr latinLnBrk="1"/>
          <a:endParaRPr lang="ko-KR" altLang="en-US"/>
        </a:p>
      </dgm:t>
    </dgm:pt>
    <dgm:pt modelId="{1D5E6D12-2A30-4D7F-8D29-724CAB022FB3}" type="sibTrans" cxnId="{ECA0BDAB-AD91-4EB9-B3F1-1856AD96A244}">
      <dgm:prSet/>
      <dgm:spPr/>
      <dgm:t>
        <a:bodyPr/>
        <a:lstStyle/>
        <a:p>
          <a:pPr latinLnBrk="1"/>
          <a:endParaRPr lang="ko-KR" altLang="en-US"/>
        </a:p>
      </dgm:t>
    </dgm:pt>
    <dgm:pt modelId="{D4BDB53E-40AB-4721-8E3D-F32407B3B910}" type="pres">
      <dgm:prSet presAssocID="{9BD40474-46E6-4D26-9D63-976B0977348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260B94B-2201-4411-9E49-6A22BB4B05F1}" type="pres">
      <dgm:prSet presAssocID="{3B36998D-EC2C-406E-B85B-1024F6D0430D}" presName="circle1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2DF67C30-042E-4357-BAD0-D74959A60EBC}" type="pres">
      <dgm:prSet presAssocID="{3B36998D-EC2C-406E-B85B-1024F6D0430D}" presName="space" presStyleCnt="0"/>
      <dgm:spPr/>
      <dgm:t>
        <a:bodyPr/>
        <a:lstStyle/>
        <a:p>
          <a:pPr latinLnBrk="1"/>
          <a:endParaRPr lang="ko-KR" altLang="en-US"/>
        </a:p>
      </dgm:t>
    </dgm:pt>
    <dgm:pt modelId="{765F38AD-0F29-4A40-8D3A-E3171E8012CE}" type="pres">
      <dgm:prSet presAssocID="{3B36998D-EC2C-406E-B85B-1024F6D0430D}" presName="rect1" presStyleLbl="alignAcc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6D8C46AE-49DB-4892-9FF7-EA8CEF1D2F9D}" type="pres">
      <dgm:prSet presAssocID="{2B9AF237-CBB4-4AC3-959F-7C87E60F8C51}" presName="vertSpace2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C55CE206-EDBD-4283-BD48-AF82339DCF73}" type="pres">
      <dgm:prSet presAssocID="{2B9AF237-CBB4-4AC3-959F-7C87E60F8C51}" presName="circle2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920704F3-C3C3-4261-94E3-35461C87D286}" type="pres">
      <dgm:prSet presAssocID="{2B9AF237-CBB4-4AC3-959F-7C87E60F8C51}" presName="rect2" presStyleLbl="alignAcc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912E840E-E1F9-4988-932C-A1FFACC0D486}" type="pres">
      <dgm:prSet presAssocID="{1C748FC0-3CA0-4BBE-8CD4-9F900CEE2050}" presName="vertSpace3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AF79AD50-073E-41A4-8524-692594BE953B}" type="pres">
      <dgm:prSet presAssocID="{1C748FC0-3CA0-4BBE-8CD4-9F900CEE2050}" presName="circle3" presStyleLbl="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A45B847C-14C6-48A8-8B5C-BEF2485CE552}" type="pres">
      <dgm:prSet presAssocID="{1C748FC0-3CA0-4BBE-8CD4-9F900CEE2050}" presName="rect3" presStyleLbl="alignAcc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DA8C18D2-BB6A-4ADB-AF3F-48F13BB10F04}" type="pres">
      <dgm:prSet presAssocID="{E5C347F8-186D-4345-B498-AB1F2CB8C923}" presName="vertSpace4" presStyleLbl="node1" presStyleIdx="2" presStyleCnt="4"/>
      <dgm:spPr/>
    </dgm:pt>
    <dgm:pt modelId="{62D5C4F0-01B1-423A-AFE0-935E7C95F690}" type="pres">
      <dgm:prSet presAssocID="{E5C347F8-186D-4345-B498-AB1F2CB8C923}" presName="circle4" presStyleLbl="node1" presStyleIdx="3" presStyleCnt="4"/>
      <dgm:spPr/>
    </dgm:pt>
    <dgm:pt modelId="{DAFF4D23-D3BE-46CB-A2F0-1AF680CBEE68}" type="pres">
      <dgm:prSet presAssocID="{E5C347F8-186D-4345-B498-AB1F2CB8C923}" presName="rect4" presStyleLbl="alignAcc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A6B04A0D-022D-4F7F-AF89-486B3E903622}" type="pres">
      <dgm:prSet presAssocID="{3B36998D-EC2C-406E-B85B-1024F6D0430D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4558FDE-B166-4041-AC7E-B50216B0626B}" type="pres">
      <dgm:prSet presAssocID="{2B9AF237-CBB4-4AC3-959F-7C87E60F8C51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3F9929F-7F4F-43FD-A9F1-02506ED8AFA5}" type="pres">
      <dgm:prSet presAssocID="{1C748FC0-3CA0-4BBE-8CD4-9F900CEE2050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4854B37-DBF8-4C38-B8BB-4E86593AB87B}" type="pres">
      <dgm:prSet presAssocID="{E5C347F8-186D-4345-B498-AB1F2CB8C923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BA23598-8238-41E0-BB8A-634227CEE90C}" type="presOf" srcId="{E5C347F8-186D-4345-B498-AB1F2CB8C923}" destId="{DAFF4D23-D3BE-46CB-A2F0-1AF680CBEE68}" srcOrd="0" destOrd="0" presId="urn:microsoft.com/office/officeart/2005/8/layout/target3"/>
    <dgm:cxn modelId="{75958CC4-942A-4BBD-A00B-46B5CAC12573}" type="presOf" srcId="{E5C347F8-186D-4345-B498-AB1F2CB8C923}" destId="{C4854B37-DBF8-4C38-B8BB-4E86593AB87B}" srcOrd="1" destOrd="0" presId="urn:microsoft.com/office/officeart/2005/8/layout/target3"/>
    <dgm:cxn modelId="{2E295BA0-89F6-4921-9DE9-BC27B94E2DEA}" type="presOf" srcId="{1C748FC0-3CA0-4BBE-8CD4-9F900CEE2050}" destId="{A45B847C-14C6-48A8-8B5C-BEF2485CE552}" srcOrd="0" destOrd="0" presId="urn:microsoft.com/office/officeart/2005/8/layout/target3"/>
    <dgm:cxn modelId="{777F5201-605A-4DF2-AA88-C5E074A67FC7}" type="presOf" srcId="{9BD40474-46E6-4D26-9D63-976B09773485}" destId="{D4BDB53E-40AB-4721-8E3D-F32407B3B910}" srcOrd="0" destOrd="0" presId="urn:microsoft.com/office/officeart/2005/8/layout/target3"/>
    <dgm:cxn modelId="{045066E8-DFAA-4E66-9B73-E91E7DD83AEF}" srcId="{9BD40474-46E6-4D26-9D63-976B09773485}" destId="{3B36998D-EC2C-406E-B85B-1024F6D0430D}" srcOrd="0" destOrd="0" parTransId="{23300561-304C-455D-9CF0-9065E09CA60C}" sibTransId="{689AD914-C249-4BBE-8469-F2A3992D6EFE}"/>
    <dgm:cxn modelId="{690976E3-DD3D-4BE6-926E-1BE5E19F0CF9}" type="presOf" srcId="{2B9AF237-CBB4-4AC3-959F-7C87E60F8C51}" destId="{920704F3-C3C3-4261-94E3-35461C87D286}" srcOrd="0" destOrd="0" presId="urn:microsoft.com/office/officeart/2005/8/layout/target3"/>
    <dgm:cxn modelId="{3C13337E-F76B-4A01-AA51-FEE02521B93E}" type="presOf" srcId="{3B36998D-EC2C-406E-B85B-1024F6D0430D}" destId="{A6B04A0D-022D-4F7F-AF89-486B3E903622}" srcOrd="1" destOrd="0" presId="urn:microsoft.com/office/officeart/2005/8/layout/target3"/>
    <dgm:cxn modelId="{E6BFCC78-60B7-40B9-965E-E778752759B8}" srcId="{9BD40474-46E6-4D26-9D63-976B09773485}" destId="{1C748FC0-3CA0-4BBE-8CD4-9F900CEE2050}" srcOrd="2" destOrd="0" parTransId="{96B4E55A-6DC2-45DF-B091-5ADA5640AD7A}" sibTransId="{6029C5E8-F988-4B82-8EB1-86D104005DFE}"/>
    <dgm:cxn modelId="{AEE4838C-AD40-45C5-86B6-63FEFCF500B6}" type="presOf" srcId="{1C748FC0-3CA0-4BBE-8CD4-9F900CEE2050}" destId="{33F9929F-7F4F-43FD-A9F1-02506ED8AFA5}" srcOrd="1" destOrd="0" presId="urn:microsoft.com/office/officeart/2005/8/layout/target3"/>
    <dgm:cxn modelId="{A84ADE84-B911-4D91-84EA-6296878BF58A}" type="presOf" srcId="{2B9AF237-CBB4-4AC3-959F-7C87E60F8C51}" destId="{54558FDE-B166-4041-AC7E-B50216B0626B}" srcOrd="1" destOrd="0" presId="urn:microsoft.com/office/officeart/2005/8/layout/target3"/>
    <dgm:cxn modelId="{8773596A-EA19-4F96-97F5-B7D9A8BEC149}" srcId="{9BD40474-46E6-4D26-9D63-976B09773485}" destId="{2B9AF237-CBB4-4AC3-959F-7C87E60F8C51}" srcOrd="1" destOrd="0" parTransId="{53A7AC06-DEE1-45D0-BD38-4BF8F96B70C0}" sibTransId="{C925991D-91CC-43EF-B741-5A2A16E9CA31}"/>
    <dgm:cxn modelId="{ECA0BDAB-AD91-4EB9-B3F1-1856AD96A244}" srcId="{9BD40474-46E6-4D26-9D63-976B09773485}" destId="{E5C347F8-186D-4345-B498-AB1F2CB8C923}" srcOrd="3" destOrd="0" parTransId="{BC330367-98C0-4871-AC72-313E8C9A8460}" sibTransId="{1D5E6D12-2A30-4D7F-8D29-724CAB022FB3}"/>
    <dgm:cxn modelId="{C025617E-9B19-4887-BB01-B529DAC0B1E9}" type="presOf" srcId="{3B36998D-EC2C-406E-B85B-1024F6D0430D}" destId="{765F38AD-0F29-4A40-8D3A-E3171E8012CE}" srcOrd="0" destOrd="0" presId="urn:microsoft.com/office/officeart/2005/8/layout/target3"/>
    <dgm:cxn modelId="{F86427C1-21EF-44D8-AED4-A87CBC68B9F6}" type="presParOf" srcId="{D4BDB53E-40AB-4721-8E3D-F32407B3B910}" destId="{9260B94B-2201-4411-9E49-6A22BB4B05F1}" srcOrd="0" destOrd="0" presId="urn:microsoft.com/office/officeart/2005/8/layout/target3"/>
    <dgm:cxn modelId="{F8E3FFBE-B093-4CCF-9477-535E6DE84FF2}" type="presParOf" srcId="{D4BDB53E-40AB-4721-8E3D-F32407B3B910}" destId="{2DF67C30-042E-4357-BAD0-D74959A60EBC}" srcOrd="1" destOrd="0" presId="urn:microsoft.com/office/officeart/2005/8/layout/target3"/>
    <dgm:cxn modelId="{E7E5545D-12FB-48B0-9579-F4A33B99493B}" type="presParOf" srcId="{D4BDB53E-40AB-4721-8E3D-F32407B3B910}" destId="{765F38AD-0F29-4A40-8D3A-E3171E8012CE}" srcOrd="2" destOrd="0" presId="urn:microsoft.com/office/officeart/2005/8/layout/target3"/>
    <dgm:cxn modelId="{ADA09488-88FE-4648-990F-B44D1C68C373}" type="presParOf" srcId="{D4BDB53E-40AB-4721-8E3D-F32407B3B910}" destId="{6D8C46AE-49DB-4892-9FF7-EA8CEF1D2F9D}" srcOrd="3" destOrd="0" presId="urn:microsoft.com/office/officeart/2005/8/layout/target3"/>
    <dgm:cxn modelId="{0AE3DC48-EE9D-4FB7-A72A-47299989CBD8}" type="presParOf" srcId="{D4BDB53E-40AB-4721-8E3D-F32407B3B910}" destId="{C55CE206-EDBD-4283-BD48-AF82339DCF73}" srcOrd="4" destOrd="0" presId="urn:microsoft.com/office/officeart/2005/8/layout/target3"/>
    <dgm:cxn modelId="{ABC10D0C-E6DE-4983-9ABC-D645C41C16CE}" type="presParOf" srcId="{D4BDB53E-40AB-4721-8E3D-F32407B3B910}" destId="{920704F3-C3C3-4261-94E3-35461C87D286}" srcOrd="5" destOrd="0" presId="urn:microsoft.com/office/officeart/2005/8/layout/target3"/>
    <dgm:cxn modelId="{F369D38E-E3B1-44DF-8279-CA62E95785F0}" type="presParOf" srcId="{D4BDB53E-40AB-4721-8E3D-F32407B3B910}" destId="{912E840E-E1F9-4988-932C-A1FFACC0D486}" srcOrd="6" destOrd="0" presId="urn:microsoft.com/office/officeart/2005/8/layout/target3"/>
    <dgm:cxn modelId="{0A990E83-3AF1-482B-A566-CEE26B472FBF}" type="presParOf" srcId="{D4BDB53E-40AB-4721-8E3D-F32407B3B910}" destId="{AF79AD50-073E-41A4-8524-692594BE953B}" srcOrd="7" destOrd="0" presId="urn:microsoft.com/office/officeart/2005/8/layout/target3"/>
    <dgm:cxn modelId="{FDBD3CAC-D1E0-4078-940C-E6D9E53228DE}" type="presParOf" srcId="{D4BDB53E-40AB-4721-8E3D-F32407B3B910}" destId="{A45B847C-14C6-48A8-8B5C-BEF2485CE552}" srcOrd="8" destOrd="0" presId="urn:microsoft.com/office/officeart/2005/8/layout/target3"/>
    <dgm:cxn modelId="{9F0E375C-DE01-4DAE-B502-A134F1F10C80}" type="presParOf" srcId="{D4BDB53E-40AB-4721-8E3D-F32407B3B910}" destId="{DA8C18D2-BB6A-4ADB-AF3F-48F13BB10F04}" srcOrd="9" destOrd="0" presId="urn:microsoft.com/office/officeart/2005/8/layout/target3"/>
    <dgm:cxn modelId="{F0A1C4B3-0142-4FED-8164-ED4BEA5AED3C}" type="presParOf" srcId="{D4BDB53E-40AB-4721-8E3D-F32407B3B910}" destId="{62D5C4F0-01B1-423A-AFE0-935E7C95F690}" srcOrd="10" destOrd="0" presId="urn:microsoft.com/office/officeart/2005/8/layout/target3"/>
    <dgm:cxn modelId="{CDB58A35-28DD-4ED9-8EDD-0687C15A6841}" type="presParOf" srcId="{D4BDB53E-40AB-4721-8E3D-F32407B3B910}" destId="{DAFF4D23-D3BE-46CB-A2F0-1AF680CBEE68}" srcOrd="11" destOrd="0" presId="urn:microsoft.com/office/officeart/2005/8/layout/target3"/>
    <dgm:cxn modelId="{D8F74BBA-78E7-491A-B85F-A4891CEEF481}" type="presParOf" srcId="{D4BDB53E-40AB-4721-8E3D-F32407B3B910}" destId="{A6B04A0D-022D-4F7F-AF89-486B3E903622}" srcOrd="12" destOrd="0" presId="urn:microsoft.com/office/officeart/2005/8/layout/target3"/>
    <dgm:cxn modelId="{B4A01124-E807-4131-9035-BECFDAF0C6F9}" type="presParOf" srcId="{D4BDB53E-40AB-4721-8E3D-F32407B3B910}" destId="{54558FDE-B166-4041-AC7E-B50216B0626B}" srcOrd="13" destOrd="0" presId="urn:microsoft.com/office/officeart/2005/8/layout/target3"/>
    <dgm:cxn modelId="{40D42D65-8AB3-4978-983B-42CCB738E54A}" type="presParOf" srcId="{D4BDB53E-40AB-4721-8E3D-F32407B3B910}" destId="{33F9929F-7F4F-43FD-A9F1-02506ED8AFA5}" srcOrd="14" destOrd="0" presId="urn:microsoft.com/office/officeart/2005/8/layout/target3"/>
    <dgm:cxn modelId="{F586E22A-D549-446E-9D0F-4C47CAD7FC9D}" type="presParOf" srcId="{D4BDB53E-40AB-4721-8E3D-F32407B3B910}" destId="{C4854B37-DBF8-4C38-B8BB-4E86593AB87B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60B94B-2201-4411-9E49-6A22BB4B05F1}">
      <dsp:nvSpPr>
        <dsp:cNvPr id="0" name=""/>
        <dsp:cNvSpPr/>
      </dsp:nvSpPr>
      <dsp:spPr>
        <a:xfrm>
          <a:off x="0" y="5658"/>
          <a:ext cx="1613951" cy="1613951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5F38AD-0F29-4A40-8D3A-E3171E8012CE}">
      <dsp:nvSpPr>
        <dsp:cNvPr id="0" name=""/>
        <dsp:cNvSpPr/>
      </dsp:nvSpPr>
      <dsp:spPr>
        <a:xfrm>
          <a:off x="806975" y="5658"/>
          <a:ext cx="1882943" cy="16139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" pitchFamily="50" charset="-127"/>
              <a:ea typeface="굴림" pitchFamily="50" charset="-127"/>
            </a:rPr>
            <a:t>개발형</a:t>
          </a:r>
          <a:endParaRPr lang="ko-KR" altLang="en-US" sz="1800" kern="1200" dirty="0">
            <a:latin typeface="굴림" pitchFamily="50" charset="-127"/>
            <a:ea typeface="굴림" pitchFamily="50" charset="-127"/>
          </a:endParaRPr>
        </a:p>
      </dsp:txBody>
      <dsp:txXfrm>
        <a:off x="806975" y="5658"/>
        <a:ext cx="1882943" cy="342964"/>
      </dsp:txXfrm>
    </dsp:sp>
    <dsp:sp modelId="{C55CE206-EDBD-4283-BD48-AF82339DCF73}">
      <dsp:nvSpPr>
        <dsp:cNvPr id="0" name=""/>
        <dsp:cNvSpPr/>
      </dsp:nvSpPr>
      <dsp:spPr>
        <a:xfrm>
          <a:off x="211831" y="348623"/>
          <a:ext cx="1190289" cy="119028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0704F3-C3C3-4261-94E3-35461C87D286}">
      <dsp:nvSpPr>
        <dsp:cNvPr id="0" name=""/>
        <dsp:cNvSpPr/>
      </dsp:nvSpPr>
      <dsp:spPr>
        <a:xfrm>
          <a:off x="806975" y="348623"/>
          <a:ext cx="1882943" cy="11902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" pitchFamily="50" charset="-127"/>
              <a:ea typeface="굴림" pitchFamily="50" charset="-127"/>
            </a:rPr>
            <a:t>조립형</a:t>
          </a:r>
          <a:endParaRPr lang="ko-KR" altLang="en-US" sz="1800" kern="1200" dirty="0">
            <a:latin typeface="굴림" pitchFamily="50" charset="-127"/>
            <a:ea typeface="굴림" pitchFamily="50" charset="-127"/>
          </a:endParaRPr>
        </a:p>
      </dsp:txBody>
      <dsp:txXfrm>
        <a:off x="806975" y="348623"/>
        <a:ext cx="1882943" cy="342964"/>
      </dsp:txXfrm>
    </dsp:sp>
    <dsp:sp modelId="{AF79AD50-073E-41A4-8524-692594BE953B}">
      <dsp:nvSpPr>
        <dsp:cNvPr id="0" name=""/>
        <dsp:cNvSpPr/>
      </dsp:nvSpPr>
      <dsp:spPr>
        <a:xfrm>
          <a:off x="423662" y="691588"/>
          <a:ext cx="766626" cy="766626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5B847C-14C6-48A8-8B5C-BEF2485CE552}">
      <dsp:nvSpPr>
        <dsp:cNvPr id="0" name=""/>
        <dsp:cNvSpPr/>
      </dsp:nvSpPr>
      <dsp:spPr>
        <a:xfrm>
          <a:off x="806975" y="691588"/>
          <a:ext cx="1882943" cy="7666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" pitchFamily="50" charset="-127"/>
              <a:ea typeface="굴림" pitchFamily="50" charset="-127"/>
            </a:rPr>
            <a:t>자립형</a:t>
          </a:r>
          <a:endParaRPr lang="ko-KR" altLang="en-US" sz="1800" kern="1200" dirty="0">
            <a:latin typeface="굴림" pitchFamily="50" charset="-127"/>
            <a:ea typeface="굴림" pitchFamily="50" charset="-127"/>
          </a:endParaRPr>
        </a:p>
      </dsp:txBody>
      <dsp:txXfrm>
        <a:off x="806975" y="691588"/>
        <a:ext cx="1882943" cy="342964"/>
      </dsp:txXfrm>
    </dsp:sp>
    <dsp:sp modelId="{62D5C4F0-01B1-423A-AFE0-935E7C95F690}">
      <dsp:nvSpPr>
        <dsp:cNvPr id="0" name=""/>
        <dsp:cNvSpPr/>
      </dsp:nvSpPr>
      <dsp:spPr>
        <a:xfrm>
          <a:off x="635493" y="1034552"/>
          <a:ext cx="342964" cy="34296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FF4D23-D3BE-46CB-A2F0-1AF680CBEE68}">
      <dsp:nvSpPr>
        <dsp:cNvPr id="0" name=""/>
        <dsp:cNvSpPr/>
      </dsp:nvSpPr>
      <dsp:spPr>
        <a:xfrm>
          <a:off x="806975" y="1034552"/>
          <a:ext cx="1882943" cy="3429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" pitchFamily="50" charset="-127"/>
              <a:ea typeface="굴림" pitchFamily="50" charset="-127"/>
            </a:rPr>
            <a:t>종속형</a:t>
          </a:r>
          <a:endParaRPr lang="ko-KR" altLang="en-US" sz="1800" kern="1200" dirty="0">
            <a:latin typeface="굴림" pitchFamily="50" charset="-127"/>
            <a:ea typeface="굴림" pitchFamily="50" charset="-127"/>
          </a:endParaRPr>
        </a:p>
      </dsp:txBody>
      <dsp:txXfrm>
        <a:off x="806975" y="1034552"/>
        <a:ext cx="1882943" cy="342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D34ED-5A4C-4A11-B1AE-5219B02003C8}" type="datetimeFigureOut">
              <a:rPr lang="ko-KR" altLang="en-US" smtClean="0"/>
              <a:pPr/>
              <a:t>2012-03-12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10A7D-23FB-43A0-B7B6-21B7358F5ED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5834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10A7D-23FB-43A0-B7B6-21B7358F5ED3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5070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891F-A66F-46CB-B805-5B0FFB35D2AD}" type="datetime1">
              <a:rPr lang="ko-KR" altLang="en-US" smtClean="0"/>
              <a:pPr/>
              <a:t>2012-03-12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A4-E025-4A2B-89CB-6B222B271DC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58704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B0B4-884B-47BE-8C8A-83EE08F7383A}" type="datetime1">
              <a:rPr lang="ko-KR" altLang="en-US" smtClean="0"/>
              <a:pPr/>
              <a:t>2012-03-12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A4-E025-4A2B-89CB-6B222B271DC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3862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F759-13F6-46AE-9728-8829D706C7B2}" type="datetime1">
              <a:rPr lang="ko-KR" altLang="en-US" smtClean="0"/>
              <a:pPr/>
              <a:t>2012-03-12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A4-E025-4A2B-89CB-6B222B271DC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2197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052736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BF26-70E3-4102-B6DC-89E233B8B86A}" type="datetime1">
              <a:rPr lang="ko-KR" altLang="en-US" smtClean="0"/>
              <a:pPr/>
              <a:t>2012-03-12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913440" y="6381328"/>
            <a:ext cx="864096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9800AA4-E025-4A2B-89CB-6B222B271DC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2232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31DC-D279-4FAE-B744-BB35262E8B83}" type="datetime1">
              <a:rPr lang="ko-KR" altLang="en-US" smtClean="0"/>
              <a:pPr/>
              <a:t>2012-03-12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A4-E025-4A2B-89CB-6B222B271DC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128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F2D0-A88E-46D4-95BC-A3F869B9557C}" type="datetime1">
              <a:rPr lang="ko-KR" altLang="en-US" smtClean="0"/>
              <a:pPr/>
              <a:t>2012-03-12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A4-E025-4A2B-89CB-6B222B271DC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4909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6E4-957F-4AE9-8A97-2E0F941D0542}" type="datetime1">
              <a:rPr lang="ko-KR" altLang="en-US" smtClean="0"/>
              <a:pPr/>
              <a:t>2012-03-12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A4-E025-4A2B-89CB-6B222B271DC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2022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1B0A-0415-4177-B36F-74BF446D27FD}" type="datetime1">
              <a:rPr lang="ko-KR" altLang="en-US" smtClean="0"/>
              <a:pPr/>
              <a:t>2012-03-12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A4-E025-4A2B-89CB-6B222B271DC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2378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B05B-6DAD-4FE4-A9E8-BB7B82A476D7}" type="datetime1">
              <a:rPr lang="ko-KR" altLang="en-US" smtClean="0"/>
              <a:pPr/>
              <a:t>2012-03-12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A4-E025-4A2B-89CB-6B222B271DC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3408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4C6A-2411-4EF9-A16B-B0E3AFEF4802}" type="datetime1">
              <a:rPr lang="ko-KR" altLang="en-US" smtClean="0"/>
              <a:pPr/>
              <a:t>2012-03-12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A4-E025-4A2B-89CB-6B222B271DC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4899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4ACF-F884-4378-964E-4B38DBF2DFCA}" type="datetime1">
              <a:rPr lang="ko-KR" altLang="en-US" smtClean="0"/>
              <a:pPr/>
              <a:t>2012-03-12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A4-E025-4A2B-89CB-6B222B271DC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8199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E109C-1966-4033-9D31-33123B8B78C4}" type="datetime1">
              <a:rPr lang="ko-KR" altLang="en-US" smtClean="0"/>
              <a:pPr/>
              <a:t>2012-03-12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00AA4-E025-4A2B-89CB-6B222B271DC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10" name="Picture 3" descr="C:\Documents and Settings\Administrator\바탕 화면\★첨부파일\로고3.jp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CEAAF4"/>
              </a:clrFrom>
              <a:clrTo>
                <a:srgbClr val="CEAA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281" y="6217731"/>
            <a:ext cx="892271" cy="571053"/>
          </a:xfrm>
          <a:prstGeom prst="rect">
            <a:avLst/>
          </a:prstGeom>
          <a:noFill/>
        </p:spPr>
      </p:pic>
      <p:sp>
        <p:nvSpPr>
          <p:cNvPr id="11" name="육각형 10"/>
          <p:cNvSpPr/>
          <p:nvPr userDrawn="1"/>
        </p:nvSpPr>
        <p:spPr>
          <a:xfrm>
            <a:off x="0" y="35"/>
            <a:ext cx="9906000" cy="1043176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육각형 11"/>
          <p:cNvSpPr/>
          <p:nvPr userDrawn="1"/>
        </p:nvSpPr>
        <p:spPr>
          <a:xfrm>
            <a:off x="200472" y="35"/>
            <a:ext cx="9505056" cy="1043176"/>
          </a:xfrm>
          <a:prstGeom prst="hexagon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육각형 12"/>
          <p:cNvSpPr/>
          <p:nvPr userDrawn="1"/>
        </p:nvSpPr>
        <p:spPr>
          <a:xfrm>
            <a:off x="452500" y="35"/>
            <a:ext cx="9001000" cy="1043176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1628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shs\&#48148;&#53461;%20&#54868;&#47732;\0-2011_ITQ_&#49345;&#50948;&#48260;&#51204;_&#47928;&#51228;&#48143;&#52392;&#48512;&#54028;&#51068;\&#52392;&#48512;&#54028;&#51068;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각 삼각형 1"/>
          <p:cNvSpPr/>
          <p:nvPr/>
        </p:nvSpPr>
        <p:spPr bwMode="auto">
          <a:xfrm flipV="1">
            <a:off x="0" y="0"/>
            <a:ext cx="9906000" cy="4509120"/>
          </a:xfrm>
          <a:custGeom>
            <a:avLst/>
            <a:gdLst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9906000 w 9906000"/>
              <a:gd name="connsiteY2" fmla="*/ 4509120 h 4509120"/>
              <a:gd name="connsiteX3" fmla="*/ 0 w 9906000"/>
              <a:gd name="connsiteY3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7241059 w 9906000"/>
              <a:gd name="connsiteY2" fmla="*/ 3915996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6672648 w 9906000"/>
              <a:gd name="connsiteY2" fmla="*/ 3977780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6672648 w 9906000"/>
              <a:gd name="connsiteY2" fmla="*/ 3977780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6672648 w 9906000"/>
              <a:gd name="connsiteY2" fmla="*/ 3977780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6549081 w 9906000"/>
              <a:gd name="connsiteY2" fmla="*/ 4064277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7203989 w 9906000"/>
              <a:gd name="connsiteY2" fmla="*/ 4138417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7537622 w 9906000"/>
              <a:gd name="connsiteY2" fmla="*/ 4138417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537622 w 9906000"/>
              <a:gd name="connsiteY2" fmla="*/ 5324666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537622 w 9906000"/>
              <a:gd name="connsiteY2" fmla="*/ 5324666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537622 w 9906000"/>
              <a:gd name="connsiteY2" fmla="*/ 5324666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587049 w 9906000"/>
              <a:gd name="connsiteY2" fmla="*/ 5299952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648832 w 9906000"/>
              <a:gd name="connsiteY2" fmla="*/ 5262881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685902 w 9906000"/>
              <a:gd name="connsiteY2" fmla="*/ 5225811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685902 w 9906000"/>
              <a:gd name="connsiteY2" fmla="*/ 5225811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689304 w 9906000"/>
              <a:gd name="connsiteY2" fmla="*/ 4456633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5097016 w 9906000"/>
              <a:gd name="connsiteY2" fmla="*/ 2728551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5097016 w 9906000"/>
              <a:gd name="connsiteY2" fmla="*/ 2728551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5097016 w 9906000"/>
              <a:gd name="connsiteY2" fmla="*/ 2728551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4520952 w 9906000"/>
              <a:gd name="connsiteY2" fmla="*/ 2910454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5695369">
                <a:moveTo>
                  <a:pt x="0" y="5695369"/>
                </a:moveTo>
                <a:lnTo>
                  <a:pt x="0" y="0"/>
                </a:lnTo>
                <a:cubicBezTo>
                  <a:pt x="1305698" y="2223850"/>
                  <a:pt x="1819000" y="3153166"/>
                  <a:pt x="4520952" y="2910454"/>
                </a:cubicBezTo>
                <a:cubicBezTo>
                  <a:pt x="7707169" y="2493738"/>
                  <a:pt x="8828216" y="5518256"/>
                  <a:pt x="9906000" y="5695369"/>
                </a:cubicBezTo>
                <a:lnTo>
                  <a:pt x="0" y="5695369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직각 삼각형 1"/>
          <p:cNvSpPr/>
          <p:nvPr/>
        </p:nvSpPr>
        <p:spPr bwMode="auto">
          <a:xfrm>
            <a:off x="0" y="2376264"/>
            <a:ext cx="9906000" cy="4509120"/>
          </a:xfrm>
          <a:custGeom>
            <a:avLst/>
            <a:gdLst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9906000 w 9906000"/>
              <a:gd name="connsiteY2" fmla="*/ 4509120 h 4509120"/>
              <a:gd name="connsiteX3" fmla="*/ 0 w 9906000"/>
              <a:gd name="connsiteY3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7241059 w 9906000"/>
              <a:gd name="connsiteY2" fmla="*/ 3915996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6672648 w 9906000"/>
              <a:gd name="connsiteY2" fmla="*/ 3977780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6672648 w 9906000"/>
              <a:gd name="connsiteY2" fmla="*/ 3977780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6672648 w 9906000"/>
              <a:gd name="connsiteY2" fmla="*/ 3977780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6549081 w 9906000"/>
              <a:gd name="connsiteY2" fmla="*/ 4064277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7203989 w 9906000"/>
              <a:gd name="connsiteY2" fmla="*/ 4138417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7537622 w 9906000"/>
              <a:gd name="connsiteY2" fmla="*/ 4138417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537622 w 9906000"/>
              <a:gd name="connsiteY2" fmla="*/ 5324666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537622 w 9906000"/>
              <a:gd name="connsiteY2" fmla="*/ 5324666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537622 w 9906000"/>
              <a:gd name="connsiteY2" fmla="*/ 5324666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587049 w 9906000"/>
              <a:gd name="connsiteY2" fmla="*/ 5299952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648832 w 9906000"/>
              <a:gd name="connsiteY2" fmla="*/ 5262881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685902 w 9906000"/>
              <a:gd name="connsiteY2" fmla="*/ 5225811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685902 w 9906000"/>
              <a:gd name="connsiteY2" fmla="*/ 5225811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689304 w 9906000"/>
              <a:gd name="connsiteY2" fmla="*/ 4456633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5097016 w 9906000"/>
              <a:gd name="connsiteY2" fmla="*/ 2728551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5097016 w 9906000"/>
              <a:gd name="connsiteY2" fmla="*/ 2728551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5097016 w 9906000"/>
              <a:gd name="connsiteY2" fmla="*/ 2728551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4520952 w 9906000"/>
              <a:gd name="connsiteY2" fmla="*/ 2910454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5695369">
                <a:moveTo>
                  <a:pt x="0" y="5695369"/>
                </a:moveTo>
                <a:lnTo>
                  <a:pt x="0" y="0"/>
                </a:lnTo>
                <a:cubicBezTo>
                  <a:pt x="1305698" y="2223850"/>
                  <a:pt x="1819000" y="3153166"/>
                  <a:pt x="4520952" y="2910454"/>
                </a:cubicBezTo>
                <a:cubicBezTo>
                  <a:pt x="7707169" y="2493738"/>
                  <a:pt x="8828216" y="5518256"/>
                  <a:pt x="9906000" y="5695369"/>
                </a:cubicBezTo>
                <a:lnTo>
                  <a:pt x="0" y="569536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직각 삼각형 1"/>
          <p:cNvSpPr/>
          <p:nvPr/>
        </p:nvSpPr>
        <p:spPr bwMode="auto">
          <a:xfrm flipV="1">
            <a:off x="0" y="0"/>
            <a:ext cx="9906000" cy="3168352"/>
          </a:xfrm>
          <a:custGeom>
            <a:avLst/>
            <a:gdLst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9906000 w 9906000"/>
              <a:gd name="connsiteY2" fmla="*/ 4509120 h 4509120"/>
              <a:gd name="connsiteX3" fmla="*/ 0 w 9906000"/>
              <a:gd name="connsiteY3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7241059 w 9906000"/>
              <a:gd name="connsiteY2" fmla="*/ 3915996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6672648 w 9906000"/>
              <a:gd name="connsiteY2" fmla="*/ 3977780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6672648 w 9906000"/>
              <a:gd name="connsiteY2" fmla="*/ 3977780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6672648 w 9906000"/>
              <a:gd name="connsiteY2" fmla="*/ 3977780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6549081 w 9906000"/>
              <a:gd name="connsiteY2" fmla="*/ 4064277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7203989 w 9906000"/>
              <a:gd name="connsiteY2" fmla="*/ 4138417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4509120 h 4509120"/>
              <a:gd name="connsiteX1" fmla="*/ 0 w 9906000"/>
              <a:gd name="connsiteY1" fmla="*/ 0 h 4509120"/>
              <a:gd name="connsiteX2" fmla="*/ 7537622 w 9906000"/>
              <a:gd name="connsiteY2" fmla="*/ 4138417 h 4509120"/>
              <a:gd name="connsiteX3" fmla="*/ 9906000 w 9906000"/>
              <a:gd name="connsiteY3" fmla="*/ 4509120 h 4509120"/>
              <a:gd name="connsiteX4" fmla="*/ 0 w 9906000"/>
              <a:gd name="connsiteY4" fmla="*/ 4509120 h 4509120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537622 w 9906000"/>
              <a:gd name="connsiteY2" fmla="*/ 5324666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537622 w 9906000"/>
              <a:gd name="connsiteY2" fmla="*/ 5324666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537622 w 9906000"/>
              <a:gd name="connsiteY2" fmla="*/ 5324666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587049 w 9906000"/>
              <a:gd name="connsiteY2" fmla="*/ 5299952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648832 w 9906000"/>
              <a:gd name="connsiteY2" fmla="*/ 5262881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685902 w 9906000"/>
              <a:gd name="connsiteY2" fmla="*/ 5225811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685902 w 9906000"/>
              <a:gd name="connsiteY2" fmla="*/ 5225811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7689304 w 9906000"/>
              <a:gd name="connsiteY2" fmla="*/ 4456633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5097016 w 9906000"/>
              <a:gd name="connsiteY2" fmla="*/ 2728551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5097016 w 9906000"/>
              <a:gd name="connsiteY2" fmla="*/ 2728551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5097016 w 9906000"/>
              <a:gd name="connsiteY2" fmla="*/ 2728551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  <a:gd name="connsiteX0" fmla="*/ 0 w 9906000"/>
              <a:gd name="connsiteY0" fmla="*/ 5695369 h 5695369"/>
              <a:gd name="connsiteX1" fmla="*/ 0 w 9906000"/>
              <a:gd name="connsiteY1" fmla="*/ 0 h 5695369"/>
              <a:gd name="connsiteX2" fmla="*/ 4520952 w 9906000"/>
              <a:gd name="connsiteY2" fmla="*/ 2910454 h 5695369"/>
              <a:gd name="connsiteX3" fmla="*/ 9906000 w 9906000"/>
              <a:gd name="connsiteY3" fmla="*/ 5695369 h 5695369"/>
              <a:gd name="connsiteX4" fmla="*/ 0 w 9906000"/>
              <a:gd name="connsiteY4" fmla="*/ 5695369 h 5695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5695369">
                <a:moveTo>
                  <a:pt x="0" y="5695369"/>
                </a:moveTo>
                <a:lnTo>
                  <a:pt x="0" y="0"/>
                </a:lnTo>
                <a:cubicBezTo>
                  <a:pt x="1305698" y="2223850"/>
                  <a:pt x="1819000" y="3153166"/>
                  <a:pt x="4520952" y="2910454"/>
                </a:cubicBezTo>
                <a:cubicBezTo>
                  <a:pt x="7707169" y="2493738"/>
                  <a:pt x="8828216" y="5518256"/>
                  <a:pt x="9906000" y="5695369"/>
                </a:cubicBezTo>
                <a:lnTo>
                  <a:pt x="0" y="569536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1" name="Picture 3" descr="C:\Documents and Settings\Administrator\바탕 화면\★첨부파일\로고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EAAF4"/>
              </a:clrFrom>
              <a:clrTo>
                <a:srgbClr val="CEAA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15" y="146639"/>
            <a:ext cx="1674290" cy="1071545"/>
          </a:xfrm>
          <a:prstGeom prst="rect">
            <a:avLst/>
          </a:prstGeom>
          <a:noFill/>
        </p:spPr>
      </p:pic>
      <p:sp>
        <p:nvSpPr>
          <p:cNvPr id="10" name="WordArt 46"/>
          <p:cNvSpPr>
            <a:spLocks noChangeArrowheads="1" noChangeShapeType="1" noTextEdit="1"/>
          </p:cNvSpPr>
          <p:nvPr/>
        </p:nvSpPr>
        <p:spPr bwMode="auto">
          <a:xfrm>
            <a:off x="2720752" y="2376264"/>
            <a:ext cx="6408713" cy="125501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/>
            </a:prstTxWarp>
          </a:bodyPr>
          <a:lstStyle/>
          <a:p>
            <a:pPr algn="ctr"/>
            <a:r>
              <a:rPr lang="en-US" altLang="ko-KR" sz="4000" b="1" kern="10" dirty="0">
                <a:solidFill>
                  <a:srgbClr val="000000"/>
                </a:solidFill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L</a:t>
            </a:r>
            <a:r>
              <a:rPr lang="en-US" altLang="ko-KR" sz="4000" b="1" kern="10" dirty="0" smtClean="0">
                <a:solidFill>
                  <a:srgbClr val="000000"/>
                </a:solidFill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ocation of Industry</a:t>
            </a:r>
            <a:endParaRPr lang="ko-KR" altLang="en-US" sz="4000" b="1" kern="10" spc="0" dirty="0">
              <a:ln>
                <a:noFill/>
              </a:ln>
              <a:solidFill>
                <a:srgbClr val="000000"/>
              </a:solidFill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2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그림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470" t="2808" r="4535" b="65753"/>
          <a:stretch/>
        </p:blipFill>
        <p:spPr>
          <a:xfrm>
            <a:off x="6825208" y="3903836"/>
            <a:ext cx="2320630" cy="2281229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 차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A4-E025-4A2B-89CB-6B222B271DC6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1686865" y="1556792"/>
            <a:ext cx="5858423" cy="832397"/>
          </a:xfrm>
          <a:prstGeom prst="flowChartDisplay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공업입지</a:t>
            </a:r>
            <a:endParaRPr lang="ko-KR" altLang="ko-KR" sz="2400" dirty="0"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육각형 14"/>
          <p:cNvSpPr/>
          <p:nvPr/>
        </p:nvSpPr>
        <p:spPr>
          <a:xfrm rot="19467832">
            <a:off x="1241866" y="1422538"/>
            <a:ext cx="1137552" cy="707036"/>
          </a:xfrm>
          <a:prstGeom prst="hexagon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1712639" y="2739479"/>
            <a:ext cx="5858423" cy="832397"/>
          </a:xfrm>
          <a:prstGeom prst="flowChartDisplay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주요 공업지역의 특징</a:t>
            </a:r>
            <a:endParaRPr kumimoji="1" lang="ko-KR" altLang="ko-K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육각형 16"/>
          <p:cNvSpPr/>
          <p:nvPr/>
        </p:nvSpPr>
        <p:spPr>
          <a:xfrm rot="19467832">
            <a:off x="1267640" y="2605225"/>
            <a:ext cx="1137552" cy="707036"/>
          </a:xfrm>
          <a:prstGeom prst="hexagon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1712639" y="3953925"/>
            <a:ext cx="5858423" cy="832397"/>
          </a:xfrm>
          <a:prstGeom prst="flowChartDisplay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경공업과 중공업의 추이</a:t>
            </a:r>
            <a:endParaRPr kumimoji="1" lang="ko-KR" altLang="ko-K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육각형 18"/>
          <p:cNvSpPr/>
          <p:nvPr/>
        </p:nvSpPr>
        <p:spPr>
          <a:xfrm rot="19467832">
            <a:off x="1267640" y="3819670"/>
            <a:ext cx="1137552" cy="707036"/>
          </a:xfrm>
          <a:prstGeom prst="hexagon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712639" y="5168371"/>
            <a:ext cx="5858423" cy="832397"/>
          </a:xfrm>
          <a:prstGeom prst="flowChartDisplay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hlinkClick r:id="rId3" action="ppaction://hlinksldjump"/>
              </a:rPr>
              <a:t>공업입지의 유형과 모형</a:t>
            </a:r>
            <a:endParaRPr kumimoji="1" lang="ko-KR" altLang="ko-K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" name="육각형 20"/>
          <p:cNvSpPr/>
          <p:nvPr/>
        </p:nvSpPr>
        <p:spPr>
          <a:xfrm rot="19467832">
            <a:off x="1267640" y="5034117"/>
            <a:ext cx="1137552" cy="707036"/>
          </a:xfrm>
          <a:prstGeom prst="hexagon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45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공업입지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32520" y="1196751"/>
            <a:ext cx="8626752" cy="272609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공업입지</a:t>
            </a:r>
            <a:endParaRPr lang="en-US" altLang="ko-KR" sz="2400" b="1" dirty="0" smtClean="0">
              <a:latin typeface="맑은 고딕" pitchFamily="50" charset="-127"/>
              <a:ea typeface="맑은 고딕" pitchFamily="50" charset="-127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기업의 업종과 업태에 </a:t>
            </a:r>
            <a:r>
              <a:rPr lang="ko-KR" altLang="en-US" sz="2000" dirty="0">
                <a:latin typeface="맑은 고딕" pitchFamily="50" charset="-127"/>
                <a:ea typeface="맑은 고딕" pitchFamily="50" charset="-127"/>
              </a:rPr>
              <a:t>따라 효율적인 입지전략을 설정해야 함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ko-KR" altLang="en-US" sz="2000" dirty="0">
                <a:latin typeface="맑은 고딕" pitchFamily="50" charset="-127"/>
                <a:ea typeface="맑은 고딕" pitchFamily="50" charset="-127"/>
              </a:rPr>
              <a:t>입지 선정에 있어서는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자연적 조건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사회적 조건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dirty="0">
                <a:latin typeface="맑은 고딕" pitchFamily="50" charset="-127"/>
                <a:ea typeface="맑은 고딕" pitchFamily="50" charset="-127"/>
              </a:rPr>
              <a:t>경제적인 조건을 모두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고려하여 최대의 효과를 얻을 수 있는 입지를 선정해야 함</a:t>
            </a:r>
            <a:endParaRPr lang="ko-KR" altLang="en-US" sz="2000" dirty="0">
              <a:latin typeface="맑은 고딕" pitchFamily="50" charset="-127"/>
              <a:ea typeface="맑은 고딕" pitchFamily="50" charset="-127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A4-E025-4A2B-89CB-6B222B271DC6}" type="slidenum">
              <a:rPr lang="ko-KR" altLang="en-US" smtClean="0"/>
              <a:pPr/>
              <a:t>3</a:t>
            </a:fld>
            <a:r>
              <a:rPr lang="ko-KR" altLang="en-US" dirty="0" smtClean="0"/>
              <a:t> </a:t>
            </a:r>
            <a:endParaRPr lang="ko-KR" altLang="en-US" dirty="0"/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69545" y="4293096"/>
            <a:ext cx="2146032" cy="152381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내용 개체 틀 2"/>
          <p:cNvSpPr txBox="1">
            <a:spLocks/>
          </p:cNvSpPr>
          <p:nvPr/>
        </p:nvSpPr>
        <p:spPr>
          <a:xfrm>
            <a:off x="610047" y="3493447"/>
            <a:ext cx="5855122" cy="2527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400" b="1" dirty="0">
                <a:latin typeface="맑은 고딕" pitchFamily="50" charset="-127"/>
                <a:ea typeface="맑은 고딕" pitchFamily="50" charset="-127"/>
              </a:rPr>
              <a:t>Location of Industry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dirty="0">
                <a:latin typeface="맑은 고딕" pitchFamily="50" charset="-127"/>
                <a:ea typeface="맑은 고딕" pitchFamily="50" charset="-127"/>
              </a:rPr>
              <a:t>The economy is separated into public sector and private sector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dirty="0">
                <a:latin typeface="맑은 고딕" pitchFamily="50" charset="-127"/>
                <a:ea typeface="맑은 고딕" pitchFamily="50" charset="-127"/>
              </a:rPr>
              <a:t>The industries can be classified on the basis of raw materials, size and ownership</a:t>
            </a:r>
          </a:p>
        </p:txBody>
      </p:sp>
    </p:spTree>
    <p:extLst>
      <p:ext uri="{BB962C8B-B14F-4D97-AF65-F5344CB8AC3E}">
        <p14:creationId xmlns:p14="http://schemas.microsoft.com/office/powerpoint/2010/main" xmlns="" val="322359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주요 공업지역의 특징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A4-E025-4A2B-89CB-6B222B271DC6}" type="slidenum">
              <a:rPr lang="ko-KR" altLang="en-US" smtClean="0"/>
              <a:pPr/>
              <a:t>4</a:t>
            </a:fld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0373" name="AutoShape 437"/>
          <p:cNvSpPr>
            <a:spLocks noChangeArrowheads="1"/>
          </p:cNvSpPr>
          <p:nvPr/>
        </p:nvSpPr>
        <p:spPr bwMode="auto">
          <a:xfrm>
            <a:off x="638422" y="2492896"/>
            <a:ext cx="1549400" cy="619125"/>
          </a:xfrm>
          <a:prstGeom prst="flowChartMagneticDisk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수도권</a:t>
            </a:r>
            <a:endParaRPr kumimoji="1" 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0" name="AutoShape 443"/>
          <p:cNvSpPr>
            <a:spLocks noChangeArrowheads="1"/>
          </p:cNvSpPr>
          <p:nvPr/>
        </p:nvSpPr>
        <p:spPr bwMode="auto">
          <a:xfrm>
            <a:off x="4734174" y="1142206"/>
            <a:ext cx="849632" cy="711696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1" name="AutoShape 444"/>
          <p:cNvSpPr>
            <a:spLocks noChangeArrowheads="1"/>
          </p:cNvSpPr>
          <p:nvPr/>
        </p:nvSpPr>
        <p:spPr bwMode="auto">
          <a:xfrm flipH="1">
            <a:off x="2657723" y="1456011"/>
            <a:ext cx="2461569" cy="603250"/>
          </a:xfrm>
          <a:prstGeom prst="homePlate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분류</a:t>
            </a:r>
            <a:endParaRPr kumimoji="1" 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48" name="AutoShape 657"/>
          <p:cNvSpPr>
            <a:spLocks noChangeArrowheads="1"/>
          </p:cNvSpPr>
          <p:nvPr/>
        </p:nvSpPr>
        <p:spPr bwMode="auto">
          <a:xfrm>
            <a:off x="8121352" y="1142206"/>
            <a:ext cx="936104" cy="711696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49" name="AutoShape 658"/>
          <p:cNvSpPr>
            <a:spLocks noChangeArrowheads="1"/>
          </p:cNvSpPr>
          <p:nvPr/>
        </p:nvSpPr>
        <p:spPr bwMode="auto">
          <a:xfrm flipH="1">
            <a:off x="6081192" y="1457598"/>
            <a:ext cx="2508212" cy="603250"/>
          </a:xfrm>
          <a:prstGeom prst="homePlate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특징</a:t>
            </a:r>
            <a:endParaRPr kumimoji="1" 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8" name="AutoShape 437"/>
          <p:cNvSpPr>
            <a:spLocks noChangeArrowheads="1"/>
          </p:cNvSpPr>
          <p:nvPr/>
        </p:nvSpPr>
        <p:spPr bwMode="auto">
          <a:xfrm>
            <a:off x="638422" y="3212976"/>
            <a:ext cx="1549400" cy="1656184"/>
          </a:xfrm>
          <a:prstGeom prst="flowChartMagneticDisk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dirty="0">
                <a:latin typeface="굴림" pitchFamily="50" charset="-127"/>
                <a:ea typeface="굴림" pitchFamily="50" charset="-127"/>
              </a:rPr>
              <a:t>내륙지역</a:t>
            </a:r>
            <a:endParaRPr kumimoji="1" lang="ko-KR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0" name="AutoShape 437"/>
          <p:cNvSpPr>
            <a:spLocks noChangeArrowheads="1"/>
          </p:cNvSpPr>
          <p:nvPr/>
        </p:nvSpPr>
        <p:spPr bwMode="auto">
          <a:xfrm>
            <a:off x="609847" y="5013176"/>
            <a:ext cx="1549400" cy="1060599"/>
          </a:xfrm>
          <a:prstGeom prst="flowChartMagneticDisk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dirty="0">
                <a:latin typeface="굴림" pitchFamily="50" charset="-127"/>
                <a:ea typeface="굴림" pitchFamily="50" charset="-127"/>
              </a:rPr>
              <a:t>해안지역</a:t>
            </a:r>
            <a:endParaRPr kumimoji="1" lang="ko-KR" dirty="0"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18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9499297"/>
              </p:ext>
            </p:extLst>
          </p:nvPr>
        </p:nvGraphicFramePr>
        <p:xfrm>
          <a:off x="2432050" y="2451101"/>
          <a:ext cx="6985000" cy="3622673"/>
        </p:xfrm>
        <a:graphic>
          <a:graphicData uri="http://schemas.openxmlformats.org/drawingml/2006/table">
            <a:tbl>
              <a:tblPr/>
              <a:tblGrid>
                <a:gridCol w="3095625"/>
                <a:gridCol w="3889375"/>
              </a:tblGrid>
              <a:tr h="75752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수도권 공업지역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풍부한 자본과 노동력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,</a:t>
                      </a:r>
                      <a:endParaRPr kumimoji="1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대소비 시장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, </a:t>
                      </a: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편리한 교통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6969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중부내륙 공업지역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첨단산업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, </a:t>
                      </a: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전자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, </a:t>
                      </a: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기계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, </a:t>
                      </a: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화학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,</a:t>
                      </a:r>
                    </a:p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섬유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, </a:t>
                      </a: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전자공업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32872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영남내륙 공업지역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5752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태백산 공업지역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석탄과 무연탄 산지 생산량 감소로 쇠퇴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32872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호남 공업지역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균형 발전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, </a:t>
                      </a: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대중국 교역의 거점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72181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남동임해 공업지역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수출입 교통 입지</a:t>
                      </a:r>
                    </a:p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제철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, </a:t>
                      </a: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석유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, </a:t>
                      </a: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중화학공업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051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경공업과 중공업의 추이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A4-E025-4A2B-89CB-6B222B271DC6}" type="slidenum">
              <a:rPr lang="ko-KR" altLang="en-US" smtClean="0"/>
              <a:pPr/>
              <a:t>5</a:t>
            </a:fld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8" name="차트 7"/>
          <p:cNvGraphicFramePr/>
          <p:nvPr>
            <p:extLst>
              <p:ext uri="{D42A27DB-BD31-4B8C-83A1-F6EECF244321}">
                <p14:modId xmlns:p14="http://schemas.microsoft.com/office/powerpoint/2010/main" xmlns="" val="2551376758"/>
              </p:ext>
            </p:extLst>
          </p:nvPr>
        </p:nvGraphicFramePr>
        <p:xfrm>
          <a:off x="560512" y="1412776"/>
          <a:ext cx="871296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4592960" y="2204864"/>
            <a:ext cx="2088233" cy="360040"/>
          </a:xfrm>
          <a:prstGeom prst="wedgeRoundRectCallout">
            <a:avLst>
              <a:gd name="adj1" fmla="val 88637"/>
              <a:gd name="adj2" fmla="val 29021"/>
              <a:gd name="adj3" fmla="val 16667"/>
            </a:avLst>
          </a:prstGeom>
          <a:solidFill>
            <a:schemeClr val="accent1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중공업의 증가</a:t>
            </a:r>
            <a:endParaRPr kumimoji="1" 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931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공업입지의 유형과 모형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A4-E025-4A2B-89CB-6B222B271DC6}" type="slidenum">
              <a:rPr lang="ko-KR" altLang="en-US" smtClean="0"/>
              <a:pPr/>
              <a:t>6</a:t>
            </a:fld>
            <a:r>
              <a:rPr lang="ko-KR" altLang="en-US" dirty="0" smtClean="0"/>
              <a:t> </a:t>
            </a:r>
            <a:endParaRPr lang="ko-KR" altLang="en-US" dirty="0"/>
          </a:p>
        </p:txBody>
      </p:sp>
      <p:grpSp>
        <p:nvGrpSpPr>
          <p:cNvPr id="35" name="그룹 34"/>
          <p:cNvGrpSpPr/>
          <p:nvPr/>
        </p:nvGrpSpPr>
        <p:grpSpPr>
          <a:xfrm>
            <a:off x="5168900" y="1268760"/>
            <a:ext cx="4321175" cy="4537075"/>
            <a:chOff x="5168900" y="1268760"/>
            <a:chExt cx="4321175" cy="4537075"/>
          </a:xfrm>
        </p:grpSpPr>
        <p:sp>
          <p:nvSpPr>
            <p:cNvPr id="46" name="AutoShape 1027"/>
            <p:cNvSpPr>
              <a:spLocks noChangeArrowheads="1"/>
            </p:cNvSpPr>
            <p:nvPr/>
          </p:nvSpPr>
          <p:spPr bwMode="auto">
            <a:xfrm flipH="1">
              <a:off x="5168900" y="1268760"/>
              <a:ext cx="4321175" cy="4537075"/>
            </a:xfrm>
            <a:prstGeom prst="plus">
              <a:avLst>
                <a:gd name="adj" fmla="val 6611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22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ko-KR" altLang="en-US" dirty="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8" name="Oval 1055"/>
            <p:cNvSpPr>
              <a:spLocks noChangeArrowheads="1"/>
            </p:cNvSpPr>
            <p:nvPr/>
          </p:nvSpPr>
          <p:spPr bwMode="auto">
            <a:xfrm>
              <a:off x="5961063" y="4221510"/>
              <a:ext cx="792162" cy="79216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ko-KR" altLang="en-US" dirty="0">
                  <a:latin typeface="굴림" pitchFamily="50" charset="-127"/>
                  <a:ea typeface="굴림" pitchFamily="50" charset="-127"/>
                </a:rPr>
                <a:t>전통</a:t>
              </a:r>
            </a:p>
            <a:p>
              <a:pPr algn="ctr"/>
              <a:r>
                <a:rPr lang="ko-KR" altLang="en-US" dirty="0">
                  <a:latin typeface="굴림" pitchFamily="50" charset="-127"/>
                  <a:ea typeface="굴림" pitchFamily="50" charset="-127"/>
                </a:rPr>
                <a:t>입지</a:t>
              </a:r>
            </a:p>
          </p:txBody>
        </p:sp>
        <p:sp>
          <p:nvSpPr>
            <p:cNvPr id="53" name="AutoShape 1056"/>
            <p:cNvSpPr>
              <a:spLocks noChangeArrowheads="1"/>
            </p:cNvSpPr>
            <p:nvPr/>
          </p:nvSpPr>
          <p:spPr bwMode="auto">
            <a:xfrm>
              <a:off x="6105525" y="5229573"/>
              <a:ext cx="2808288" cy="287337"/>
            </a:xfrm>
            <a:prstGeom prst="bracketPair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79F3D3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ko-KR" altLang="en-US" dirty="0">
                  <a:latin typeface="굴림" pitchFamily="50" charset="-127"/>
                  <a:ea typeface="굴림" pitchFamily="50" charset="-127"/>
                </a:rPr>
                <a:t>공업 입지의 기반</a:t>
              </a:r>
            </a:p>
          </p:txBody>
        </p:sp>
        <p:sp>
          <p:nvSpPr>
            <p:cNvPr id="54" name="Rectangle 1060"/>
            <p:cNvSpPr>
              <a:spLocks noChangeArrowheads="1"/>
            </p:cNvSpPr>
            <p:nvPr/>
          </p:nvSpPr>
          <p:spPr bwMode="auto">
            <a:xfrm>
              <a:off x="7113588" y="3213448"/>
              <a:ext cx="1296987" cy="431800"/>
            </a:xfrm>
            <a:prstGeom prst="rect">
              <a:avLst/>
            </a:prstGeom>
            <a:solidFill>
              <a:srgbClr val="79F3D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ko-KR" altLang="en-US" dirty="0">
                  <a:latin typeface="굴림" pitchFamily="50" charset="-127"/>
                  <a:ea typeface="굴림" pitchFamily="50" charset="-127"/>
                </a:rPr>
                <a:t>입지시너지</a:t>
              </a:r>
            </a:p>
          </p:txBody>
        </p:sp>
        <p:sp>
          <p:nvSpPr>
            <p:cNvPr id="55" name="Rectangle 1061"/>
            <p:cNvSpPr>
              <a:spLocks noChangeArrowheads="1"/>
            </p:cNvSpPr>
            <p:nvPr/>
          </p:nvSpPr>
          <p:spPr bwMode="auto">
            <a:xfrm>
              <a:off x="7834313" y="2565748"/>
              <a:ext cx="1439862" cy="431800"/>
            </a:xfrm>
            <a:prstGeom prst="rect">
              <a:avLst/>
            </a:prstGeom>
            <a:solidFill>
              <a:srgbClr val="79F3D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ko-KR" altLang="en-US" dirty="0">
                  <a:latin typeface="굴림" pitchFamily="50" charset="-127"/>
                  <a:ea typeface="굴림" pitchFamily="50" charset="-127"/>
                </a:rPr>
                <a:t>생산네트워크</a:t>
              </a:r>
            </a:p>
          </p:txBody>
        </p:sp>
        <p:sp>
          <p:nvSpPr>
            <p:cNvPr id="56" name="Rectangle 1062"/>
            <p:cNvSpPr>
              <a:spLocks noChangeArrowheads="1"/>
            </p:cNvSpPr>
            <p:nvPr/>
          </p:nvSpPr>
          <p:spPr bwMode="auto">
            <a:xfrm>
              <a:off x="6034088" y="2564160"/>
              <a:ext cx="1441450" cy="431800"/>
            </a:xfrm>
            <a:prstGeom prst="rect">
              <a:avLst/>
            </a:prstGeom>
            <a:solidFill>
              <a:srgbClr val="79F3D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ko-KR" altLang="en-US" dirty="0">
                  <a:latin typeface="굴림" pitchFamily="50" charset="-127"/>
                  <a:ea typeface="굴림" pitchFamily="50" charset="-127"/>
                </a:rPr>
                <a:t>협력네트워크</a:t>
              </a:r>
            </a:p>
          </p:txBody>
        </p:sp>
        <p:sp>
          <p:nvSpPr>
            <p:cNvPr id="57" name="AutoShape 1063"/>
            <p:cNvSpPr>
              <a:spLocks noChangeArrowheads="1"/>
            </p:cNvSpPr>
            <p:nvPr/>
          </p:nvSpPr>
          <p:spPr bwMode="auto">
            <a:xfrm>
              <a:off x="7604125" y="1390999"/>
              <a:ext cx="1439862" cy="936625"/>
            </a:xfrm>
            <a:prstGeom prst="star24">
              <a:avLst>
                <a:gd name="adj" fmla="val 40574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ko-KR" altLang="en-US" dirty="0">
                  <a:latin typeface="굴림" pitchFamily="50" charset="-127"/>
                  <a:ea typeface="굴림" pitchFamily="50" charset="-127"/>
                </a:rPr>
                <a:t>지역</a:t>
              </a:r>
            </a:p>
            <a:p>
              <a:pPr algn="ctr"/>
              <a:r>
                <a:rPr lang="ko-KR" altLang="en-US" dirty="0">
                  <a:latin typeface="굴림" pitchFamily="50" charset="-127"/>
                  <a:ea typeface="굴림" pitchFamily="50" charset="-127"/>
                </a:rPr>
                <a:t>클러스터</a:t>
              </a:r>
            </a:p>
          </p:txBody>
        </p:sp>
        <p:cxnSp>
          <p:nvCxnSpPr>
            <p:cNvPr id="58" name="AutoShape 1064"/>
            <p:cNvCxnSpPr>
              <a:cxnSpLocks noChangeShapeType="1"/>
              <a:stCxn id="56" idx="3"/>
              <a:endCxn id="55" idx="1"/>
            </p:cNvCxnSpPr>
            <p:nvPr/>
          </p:nvCxnSpPr>
          <p:spPr bwMode="auto">
            <a:xfrm>
              <a:off x="7475538" y="2780060"/>
              <a:ext cx="358775" cy="15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9" name="AutoShape 1066"/>
            <p:cNvCxnSpPr>
              <a:cxnSpLocks noChangeShapeType="1"/>
              <a:stCxn id="56" idx="2"/>
              <a:endCxn id="54" idx="1"/>
            </p:cNvCxnSpPr>
            <p:nvPr/>
          </p:nvCxnSpPr>
          <p:spPr bwMode="auto">
            <a:xfrm rot="16200000" flipH="1">
              <a:off x="6717507" y="3033266"/>
              <a:ext cx="433388" cy="358775"/>
            </a:xfrm>
            <a:prstGeom prst="bentConnector2">
              <a:avLst/>
            </a:prstGeom>
            <a:noFill/>
            <a:ln w="22225">
              <a:solidFill>
                <a:schemeClr val="tx1"/>
              </a:solidFill>
              <a:miter lim="800000"/>
              <a:headEnd type="non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60" name="AutoShape 1073"/>
            <p:cNvSpPr>
              <a:spLocks noChangeArrowheads="1"/>
            </p:cNvSpPr>
            <p:nvPr/>
          </p:nvSpPr>
          <p:spPr bwMode="auto">
            <a:xfrm rot="5400000">
              <a:off x="4160838" y="3284885"/>
              <a:ext cx="2808287" cy="360363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79F3D3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ko-KR" altLang="en-US" dirty="0">
                  <a:latin typeface="굴림" pitchFamily="50" charset="-127"/>
                  <a:ea typeface="굴림" pitchFamily="50" charset="-127"/>
                </a:rPr>
                <a:t>사회 경제적 요인</a:t>
              </a:r>
            </a:p>
          </p:txBody>
        </p:sp>
        <p:sp>
          <p:nvSpPr>
            <p:cNvPr id="61" name="AutoShape 1074"/>
            <p:cNvSpPr>
              <a:spLocks noChangeArrowheads="1"/>
            </p:cNvSpPr>
            <p:nvPr/>
          </p:nvSpPr>
          <p:spPr bwMode="auto">
            <a:xfrm>
              <a:off x="7042150" y="3934173"/>
              <a:ext cx="935038" cy="935037"/>
            </a:xfrm>
            <a:prstGeom prst="octagon">
              <a:avLst>
                <a:gd name="adj" fmla="val 2394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ko-KR" altLang="en-US" dirty="0">
                  <a:latin typeface="굴림" pitchFamily="50" charset="-127"/>
                  <a:ea typeface="굴림" pitchFamily="50" charset="-127"/>
                </a:rPr>
                <a:t>신공업</a:t>
              </a:r>
            </a:p>
            <a:p>
              <a:pPr algn="ctr"/>
              <a:r>
                <a:rPr lang="ko-KR" altLang="en-US" dirty="0">
                  <a:latin typeface="굴림" pitchFamily="50" charset="-127"/>
                  <a:ea typeface="굴림" pitchFamily="50" charset="-127"/>
                </a:rPr>
                <a:t>공간</a:t>
              </a:r>
            </a:p>
          </p:txBody>
        </p:sp>
        <p:sp>
          <p:nvSpPr>
            <p:cNvPr id="62" name="AutoShape 1058"/>
            <p:cNvSpPr>
              <a:spLocks noChangeArrowheads="1"/>
            </p:cNvSpPr>
            <p:nvPr/>
          </p:nvSpPr>
          <p:spPr bwMode="auto">
            <a:xfrm flipH="1">
              <a:off x="6249988" y="3861148"/>
              <a:ext cx="935037" cy="433387"/>
            </a:xfrm>
            <a:prstGeom prst="hexagon">
              <a:avLst>
                <a:gd name="adj" fmla="val 18678"/>
                <a:gd name="vf" fmla="val 11547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ko-KR" altLang="en-US" dirty="0">
                  <a:latin typeface="굴림" pitchFamily="50" charset="-127"/>
                  <a:ea typeface="굴림" pitchFamily="50" charset="-127"/>
                </a:rPr>
                <a:t>국지화</a:t>
              </a:r>
            </a:p>
          </p:txBody>
        </p:sp>
        <p:sp>
          <p:nvSpPr>
            <p:cNvPr id="64" name="Line 1078"/>
            <p:cNvSpPr>
              <a:spLocks noChangeShapeType="1"/>
            </p:cNvSpPr>
            <p:nvPr/>
          </p:nvSpPr>
          <p:spPr bwMode="auto">
            <a:xfrm>
              <a:off x="5816600" y="5156548"/>
              <a:ext cx="3313113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 type="oval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 dirty="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5" name="Line 1079"/>
            <p:cNvSpPr>
              <a:spLocks noChangeShapeType="1"/>
            </p:cNvSpPr>
            <p:nvPr/>
          </p:nvSpPr>
          <p:spPr bwMode="auto">
            <a:xfrm flipH="1" flipV="1">
              <a:off x="5816600" y="1629123"/>
              <a:ext cx="0" cy="3527425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 type="oval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 dirty="0"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386556" y="1268760"/>
            <a:ext cx="4329113" cy="4537075"/>
            <a:chOff x="386556" y="1268760"/>
            <a:chExt cx="4329113" cy="4537075"/>
          </a:xfrm>
        </p:grpSpPr>
        <p:sp>
          <p:nvSpPr>
            <p:cNvPr id="36" name="AutoShape 1026"/>
            <p:cNvSpPr>
              <a:spLocks noChangeArrowheads="1"/>
            </p:cNvSpPr>
            <p:nvPr/>
          </p:nvSpPr>
          <p:spPr bwMode="auto">
            <a:xfrm>
              <a:off x="386556" y="1268760"/>
              <a:ext cx="4329113" cy="4537075"/>
            </a:xfrm>
            <a:prstGeom prst="plaque">
              <a:avLst>
                <a:gd name="adj" fmla="val 6676"/>
              </a:avLst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ko-KR" altLang="en-US" dirty="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9" name="AutoShape 1048"/>
            <p:cNvSpPr>
              <a:spLocks noChangeArrowheads="1"/>
            </p:cNvSpPr>
            <p:nvPr/>
          </p:nvSpPr>
          <p:spPr bwMode="auto">
            <a:xfrm flipH="1">
              <a:off x="1681956" y="1413223"/>
              <a:ext cx="1655763" cy="431800"/>
            </a:xfrm>
            <a:prstGeom prst="cube">
              <a:avLst>
                <a:gd name="adj" fmla="val 17648"/>
              </a:avLst>
            </a:prstGeom>
            <a:solidFill>
              <a:srgbClr val="FFCC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ko-KR" altLang="en-US" dirty="0">
                  <a:latin typeface="굴림" pitchFamily="50" charset="-127"/>
                  <a:ea typeface="굴림" pitchFamily="50" charset="-127"/>
                </a:rPr>
                <a:t>기업가 정신</a:t>
              </a:r>
            </a:p>
          </p:txBody>
        </p:sp>
        <p:sp>
          <p:nvSpPr>
            <p:cNvPr id="41" name="AutoShape 1050"/>
            <p:cNvSpPr>
              <a:spLocks noChangeArrowheads="1"/>
            </p:cNvSpPr>
            <p:nvPr/>
          </p:nvSpPr>
          <p:spPr bwMode="auto">
            <a:xfrm>
              <a:off x="529431" y="2637185"/>
              <a:ext cx="433388" cy="1655763"/>
            </a:xfrm>
            <a:prstGeom prst="homePlate">
              <a:avLst>
                <a:gd name="adj" fmla="val 25000"/>
              </a:avLst>
            </a:prstGeom>
            <a:solidFill>
              <a:srgbClr val="00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ko-KR" altLang="en-US" dirty="0">
                  <a:latin typeface="굴림" pitchFamily="50" charset="-127"/>
                  <a:ea typeface="굴림" pitchFamily="50" charset="-127"/>
                </a:rPr>
                <a:t>구조의 전문화</a:t>
              </a:r>
            </a:p>
          </p:txBody>
        </p:sp>
        <p:sp>
          <p:nvSpPr>
            <p:cNvPr id="42" name="AutoShape 1051"/>
            <p:cNvSpPr>
              <a:spLocks noChangeArrowheads="1"/>
            </p:cNvSpPr>
            <p:nvPr/>
          </p:nvSpPr>
          <p:spPr bwMode="auto">
            <a:xfrm flipH="1">
              <a:off x="4131469" y="2637185"/>
              <a:ext cx="431800" cy="1655763"/>
            </a:xfrm>
            <a:prstGeom prst="homePlate">
              <a:avLst>
                <a:gd name="adj" fmla="val 25000"/>
              </a:avLst>
            </a:prstGeom>
            <a:solidFill>
              <a:srgbClr val="00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ko-KR" altLang="en-US" dirty="0">
                  <a:latin typeface="굴림" pitchFamily="50" charset="-127"/>
                  <a:ea typeface="굴림" pitchFamily="50" charset="-127"/>
                </a:rPr>
                <a:t>구조의 다양화</a:t>
              </a:r>
            </a:p>
          </p:txBody>
        </p:sp>
        <p:sp>
          <p:nvSpPr>
            <p:cNvPr id="43" name="Rectangle 1072"/>
            <p:cNvSpPr>
              <a:spLocks noChangeArrowheads="1"/>
            </p:cNvSpPr>
            <p:nvPr/>
          </p:nvSpPr>
          <p:spPr bwMode="auto">
            <a:xfrm flipH="1">
              <a:off x="1632744" y="5256559"/>
              <a:ext cx="1655763" cy="431800"/>
            </a:xfrm>
            <a:prstGeom prst="rect">
              <a:avLst/>
            </a:prstGeom>
            <a:solidFill>
              <a:srgbClr val="FFCC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ko-KR" altLang="en-US" dirty="0">
                  <a:latin typeface="굴림" pitchFamily="50" charset="-127"/>
                  <a:ea typeface="굴림" pitchFamily="50" charset="-127"/>
                </a:rPr>
                <a:t>외부 통제</a:t>
              </a:r>
            </a:p>
          </p:txBody>
        </p:sp>
        <p:cxnSp>
          <p:nvCxnSpPr>
            <p:cNvPr id="66" name="AutoShape 1088"/>
            <p:cNvCxnSpPr>
              <a:cxnSpLocks noChangeShapeType="1"/>
              <a:stCxn id="39" idx="2"/>
              <a:endCxn id="42" idx="0"/>
            </p:cNvCxnSpPr>
            <p:nvPr/>
          </p:nvCxnSpPr>
          <p:spPr bwMode="auto">
            <a:xfrm>
              <a:off x="3337719" y="1667225"/>
              <a:ext cx="1063625" cy="96996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7" name="AutoShape 1089"/>
            <p:cNvCxnSpPr>
              <a:cxnSpLocks noChangeShapeType="1"/>
              <a:stCxn id="39" idx="5"/>
              <a:endCxn id="41" idx="0"/>
            </p:cNvCxnSpPr>
            <p:nvPr/>
          </p:nvCxnSpPr>
          <p:spPr bwMode="auto">
            <a:xfrm rot="10800000" flipV="1">
              <a:off x="691952" y="1591021"/>
              <a:ext cx="990004" cy="104616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8" name="AutoShape 1090"/>
            <p:cNvCxnSpPr>
              <a:cxnSpLocks noChangeShapeType="1"/>
              <a:stCxn id="42" idx="2"/>
              <a:endCxn id="43" idx="1"/>
            </p:cNvCxnSpPr>
            <p:nvPr/>
          </p:nvCxnSpPr>
          <p:spPr bwMode="auto">
            <a:xfrm rot="5400000">
              <a:off x="3255171" y="4326285"/>
              <a:ext cx="1179511" cy="1112837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9" name="AutoShape 1091"/>
            <p:cNvCxnSpPr>
              <a:cxnSpLocks noChangeShapeType="1"/>
              <a:stCxn id="41" idx="2"/>
              <a:endCxn id="43" idx="3"/>
            </p:cNvCxnSpPr>
            <p:nvPr/>
          </p:nvCxnSpPr>
          <p:spPr bwMode="auto">
            <a:xfrm rot="16200000" flipH="1">
              <a:off x="572593" y="4412307"/>
              <a:ext cx="1179511" cy="940792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aphicFrame>
          <p:nvGraphicFramePr>
            <p:cNvPr id="70" name="다이어그램 69"/>
            <p:cNvGraphicFramePr/>
            <p:nvPr>
              <p:extLst>
                <p:ext uri="{D42A27DB-BD31-4B8C-83A1-F6EECF244321}">
                  <p14:modId xmlns:p14="http://schemas.microsoft.com/office/powerpoint/2010/main" xmlns="" val="3106909752"/>
                </p:ext>
              </p:extLst>
            </p:nvPr>
          </p:nvGraphicFramePr>
          <p:xfrm>
            <a:off x="1206152" y="2251423"/>
            <a:ext cx="2689919" cy="162526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3" name="위쪽 화살표 설명선 72"/>
            <p:cNvSpPr/>
            <p:nvPr/>
          </p:nvSpPr>
          <p:spPr bwMode="auto">
            <a:xfrm>
              <a:off x="1081657" y="4063552"/>
              <a:ext cx="2935239" cy="935831"/>
            </a:xfrm>
            <a:prstGeom prst="upArrowCallout">
              <a:avLst>
                <a:gd name="adj1" fmla="val 25000"/>
                <a:gd name="adj2" fmla="val 177880"/>
                <a:gd name="adj3" fmla="val 25000"/>
                <a:gd name="adj4" fmla="val 64977"/>
              </a:avLst>
            </a:prstGeom>
            <a:solidFill>
              <a:srgbClr val="C8FF2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ko-KR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</a:rPr>
                <a:t>기술적 조직구조의 축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6328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8FF2D"/>
        </a:solidFill>
        <a:ln w="9525" algn="ctr">
          <a:solidFill>
            <a:schemeClr val="tx1"/>
          </a:solidFill>
          <a:miter lim="800000"/>
          <a:headEnd/>
          <a:tailEnd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186</Words>
  <Application>Microsoft Office PowerPoint</Application>
  <PresentationFormat>A4 용지(210x297mm)</PresentationFormat>
  <Paragraphs>68</Paragraphs>
  <Slides>6</Slides>
  <Notes>1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목 차</vt:lpstr>
      <vt:lpstr>공업입지</vt:lpstr>
      <vt:lpstr>주요 공업지역의 특징</vt:lpstr>
      <vt:lpstr>경공업과 중공업의 추이</vt:lpstr>
      <vt:lpstr>공업입지의 유형과 모형</vt:lpstr>
    </vt:vector>
  </TitlesOfParts>
  <Company>XP SP3 FINAL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snoopy</dc:creator>
  <cp:lastModifiedBy>itq-yjeoh</cp:lastModifiedBy>
  <cp:revision>61</cp:revision>
  <dcterms:created xsi:type="dcterms:W3CDTF">2011-08-08T05:00:46Z</dcterms:created>
  <dcterms:modified xsi:type="dcterms:W3CDTF">2012-03-12T08:34:30Z</dcterms:modified>
</cp:coreProperties>
</file>